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300c28b4e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300c28b4e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300c28b4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300c28b4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319eaa68a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319eaa68a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300c28b4e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300c28b4e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319eaa68a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319eaa68a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19eaa68a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319eaa68a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324f201c9b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324f201c9b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24f201c9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324f201c9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324f201c9b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324f201c9b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324f201c9b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324f201c9b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24f201c9b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24f201c9b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324f201c9b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324f201c9b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324f201c9b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324f201c9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24f201c9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324f201c9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324f201c9b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324f201c9b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324f201c9b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324f201c9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1fc857db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31fc857db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324f201c9b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324f201c9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31fc857d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31fc857d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3231bd81e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3231bd81e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31fc857db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31fc857db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3231bd81e2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3231bd81e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3231bd81e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3231bd81e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31fc857db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31fc857db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324f201c9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324f201c9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324f201c9b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324f201c9b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324f201c9b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324f201c9b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0.png"/><Relationship Id="rId7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5.jpg"/><Relationship Id="rId5" Type="http://schemas.openxmlformats.org/officeDocument/2006/relationships/image" Target="../media/image33.png"/><Relationship Id="rId6" Type="http://schemas.openxmlformats.org/officeDocument/2006/relationships/image" Target="../media/image1.png"/><Relationship Id="rId7" Type="http://schemas.openxmlformats.org/officeDocument/2006/relationships/image" Target="../media/image18.png"/><Relationship Id="rId8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hyperlink" Target="https://edition.cnn.com/europe/live-news/ukraine-russia-putin-news-03-04-22/index.html" TargetMode="External"/><Relationship Id="rId5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6.png"/><Relationship Id="rId4" Type="http://schemas.openxmlformats.org/officeDocument/2006/relationships/image" Target="../media/image17.png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4" Type="http://schemas.openxmlformats.org/officeDocument/2006/relationships/image" Target="../media/image28.png"/><Relationship Id="rId5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Relationship Id="rId4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Relationship Id="rId5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Relationship Id="rId4" Type="http://schemas.openxmlformats.org/officeDocument/2006/relationships/image" Target="../media/image32.png"/><Relationship Id="rId5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8.png"/><Relationship Id="rId4" Type="http://schemas.openxmlformats.org/officeDocument/2006/relationships/image" Target="../media/image3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82.223.46.49:49154/" TargetMode="External"/><Relationship Id="rId4" Type="http://schemas.openxmlformats.org/officeDocument/2006/relationships/image" Target="../media/image3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719325" y="388575"/>
            <a:ext cx="8134800" cy="3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6020">
                <a:latin typeface="Calibri"/>
                <a:ea typeface="Calibri"/>
                <a:cs typeface="Calibri"/>
                <a:sym typeface="Calibri"/>
              </a:rPr>
              <a:t>Traducción y Análisis </a:t>
            </a:r>
            <a:endParaRPr sz="602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990"/>
              <a:buNone/>
            </a:pPr>
            <a:r>
              <a:rPr lang="es" sz="6020">
                <a:latin typeface="Calibri"/>
                <a:ea typeface="Calibri"/>
                <a:cs typeface="Calibri"/>
                <a:sym typeface="Calibri"/>
              </a:rPr>
              <a:t>sobre la guerra </a:t>
            </a:r>
            <a:endParaRPr sz="602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" sz="6020">
                <a:latin typeface="Calibri"/>
                <a:ea typeface="Calibri"/>
                <a:cs typeface="Calibri"/>
                <a:sym typeface="Calibri"/>
              </a:rPr>
              <a:t>Rusia Ucrania</a:t>
            </a:r>
            <a:endParaRPr sz="602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3901" y="4536763"/>
            <a:ext cx="910100" cy="6067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6800075" y="4640025"/>
            <a:ext cx="186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Financiado por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3768" y="1494525"/>
            <a:ext cx="1990131" cy="199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7324" y="2421054"/>
            <a:ext cx="1473376" cy="1473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8000" y="4295013"/>
            <a:ext cx="1597500" cy="76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100" y="4268228"/>
            <a:ext cx="816375" cy="8163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Índice</a:t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431200" y="1108775"/>
            <a:ext cx="8038500" cy="83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1- </a:t>
            </a:r>
            <a:r>
              <a:rPr lang="es">
                <a:solidFill>
                  <a:schemeClr val="dk1"/>
                </a:solidFill>
              </a:rPr>
              <a:t>Contexto del proyecto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2 - La idea del proyecto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3 - Fuentes de datos y planteamiento del proyecto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4. Estructura del proyecto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5. Tipos de modelos utilizados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6. Modelos Destacables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7. Analíticas de Reddit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8. Analíticas de Twitter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9. MongoDB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10. Node-RED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11. Flujos Node-RED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12. Análisis en tiempo real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13. Posibles Amplicaciones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dk1"/>
                </a:solidFill>
              </a:rPr>
              <a:t>14. Evaluación y conclusiones finales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142325" y="514325"/>
            <a:ext cx="507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8862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s"/>
              <a:t>Contexto del proyecto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-380158">
            <a:off x="414408" y="1727594"/>
            <a:ext cx="5841883" cy="5234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9600">
                <a:solidFill>
                  <a:schemeClr val="dk1"/>
                </a:solidFill>
              </a:rPr>
              <a:t>¿Por qué analizar todo lo ocurrido?</a:t>
            </a:r>
            <a:endParaRPr sz="9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3018350" y="3172325"/>
            <a:ext cx="233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 rot="700956">
            <a:off x="5121185" y="2394246"/>
            <a:ext cx="3600180" cy="923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¿Expectativas del proyecto?</a:t>
            </a:r>
            <a:endParaRPr sz="2400"/>
          </a:p>
        </p:txBody>
      </p:sp>
      <p:sp>
        <p:nvSpPr>
          <p:cNvPr id="79" name="Google Shape;79;p15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 txBox="1"/>
          <p:nvPr/>
        </p:nvSpPr>
        <p:spPr>
          <a:xfrm rot="176103">
            <a:off x="1402795" y="2891609"/>
            <a:ext cx="4288726" cy="9234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¿Por qué este proyecto en vez de uno más sencillo?</a:t>
            </a:r>
            <a:endParaRPr sz="2400"/>
          </a:p>
        </p:txBody>
      </p:sp>
      <p:sp>
        <p:nvSpPr>
          <p:cNvPr id="82" name="Google Shape;8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6"/>
          <p:cNvPicPr preferRelativeResize="0"/>
          <p:nvPr/>
        </p:nvPicPr>
        <p:blipFill rotWithShape="1">
          <a:blip r:embed="rId3">
            <a:alphaModFix/>
          </a:blip>
          <a:srcRect b="0" l="59769" r="0" t="0"/>
          <a:stretch/>
        </p:blipFill>
        <p:spPr>
          <a:xfrm>
            <a:off x="5136081" y="0"/>
            <a:ext cx="40079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2. La idea </a:t>
            </a:r>
            <a:r>
              <a:rPr lang="es"/>
              <a:t>del proyecto</a:t>
            </a:r>
            <a:endParaRPr/>
          </a:p>
        </p:txBody>
      </p:sp>
      <p:sp>
        <p:nvSpPr>
          <p:cNvPr id="89" name="Google Shape;89;p16"/>
          <p:cNvSpPr txBox="1"/>
          <p:nvPr/>
        </p:nvSpPr>
        <p:spPr>
          <a:xfrm>
            <a:off x="311700" y="1310550"/>
            <a:ext cx="47085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300"/>
              <a:t>ANALIZAR LOS SENTIMIENTOS EN TIEMPO REAL Y </a:t>
            </a:r>
            <a:endParaRPr sz="3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300"/>
              <a:t>EXPLORAR </a:t>
            </a:r>
            <a:r>
              <a:rPr lang="es" sz="3300"/>
              <a:t>LOS</a:t>
            </a:r>
            <a:endParaRPr sz="3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300"/>
              <a:t>DATOS HISTÓRICOS</a:t>
            </a:r>
            <a:endParaRPr sz="3300"/>
          </a:p>
        </p:txBody>
      </p:sp>
      <p:cxnSp>
        <p:nvCxnSpPr>
          <p:cNvPr id="90" name="Google Shape;90;p16"/>
          <p:cNvCxnSpPr/>
          <p:nvPr/>
        </p:nvCxnSpPr>
        <p:spPr>
          <a:xfrm>
            <a:off x="5300225" y="2570700"/>
            <a:ext cx="606000" cy="2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1" name="Google Shape;91;p16"/>
          <p:cNvSpPr txBox="1"/>
          <p:nvPr/>
        </p:nvSpPr>
        <p:spPr>
          <a:xfrm>
            <a:off x="6088075" y="2263950"/>
            <a:ext cx="2562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chemeClr val="lt1"/>
                </a:solidFill>
              </a:rPr>
              <a:t>IA Y</a:t>
            </a:r>
            <a:r>
              <a:rPr lang="es" sz="2600">
                <a:solidFill>
                  <a:schemeClr val="lt1"/>
                </a:solidFill>
              </a:rPr>
              <a:t> </a:t>
            </a:r>
            <a:r>
              <a:rPr lang="es" sz="2800">
                <a:solidFill>
                  <a:schemeClr val="lt1"/>
                </a:solidFill>
              </a:rPr>
              <a:t>BIG DATA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3. Fuentes de datos y planteamiento del proyecto</a:t>
            </a: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050" y="1285300"/>
            <a:ext cx="2256624" cy="8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6325" y="1346239"/>
            <a:ext cx="2566948" cy="73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21013" y="2424441"/>
            <a:ext cx="933474" cy="1155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2238" y="2424441"/>
            <a:ext cx="933474" cy="115555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1223088" y="3634325"/>
            <a:ext cx="214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/>
              <a:t>1 MILLÓN DE TWEETS</a:t>
            </a:r>
            <a:endParaRPr b="1" sz="1800"/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1401" y="3717425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4550" y="3699350"/>
            <a:ext cx="608849" cy="608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83625" y="2299550"/>
            <a:ext cx="933477" cy="111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4788" y="2278491"/>
            <a:ext cx="933474" cy="11555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17"/>
          <p:cNvCxnSpPr>
            <a:stCxn id="107" idx="3"/>
            <a:endCxn id="108" idx="1"/>
          </p:cNvCxnSpPr>
          <p:nvPr/>
        </p:nvCxnSpPr>
        <p:spPr>
          <a:xfrm>
            <a:off x="2017102" y="2856275"/>
            <a:ext cx="677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0" name="Google Shape;11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 rotWithShape="1">
          <a:blip r:embed="rId3">
            <a:alphaModFix/>
          </a:blip>
          <a:srcRect b="4743" l="0" r="0" t="0"/>
          <a:stretch/>
        </p:blipFill>
        <p:spPr>
          <a:xfrm>
            <a:off x="1462975" y="962475"/>
            <a:ext cx="5893799" cy="411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/>
          <p:nvPr>
            <p:ph type="title"/>
          </p:nvPr>
        </p:nvSpPr>
        <p:spPr>
          <a:xfrm>
            <a:off x="296300" y="477300"/>
            <a:ext cx="507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4. Estructura</a:t>
            </a:r>
            <a:r>
              <a:rPr lang="es"/>
              <a:t> del proyecto</a:t>
            </a:r>
            <a:endParaRPr/>
          </a:p>
        </p:txBody>
      </p:sp>
      <p:sp>
        <p:nvSpPr>
          <p:cNvPr id="119" name="Google Shape;11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6087" y="896825"/>
            <a:ext cx="3751824" cy="32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9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/>
        </p:nvSpPr>
        <p:spPr>
          <a:xfrm>
            <a:off x="1985150" y="1208900"/>
            <a:ext cx="6020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/>
              <a:t>JUPYTER</a:t>
            </a:r>
            <a:r>
              <a:rPr lang="es" sz="4800"/>
              <a:t> TIME!</a:t>
            </a:r>
            <a:endParaRPr sz="4800"/>
          </a:p>
        </p:txBody>
      </p:sp>
      <p:pic>
        <p:nvPicPr>
          <p:cNvPr id="133" name="Google Shape;133;p20"/>
          <p:cNvPicPr preferRelativeResize="0"/>
          <p:nvPr/>
        </p:nvPicPr>
        <p:blipFill rotWithShape="1">
          <a:blip r:embed="rId3">
            <a:alphaModFix/>
          </a:blip>
          <a:srcRect b="6866" l="0" r="0" t="6866"/>
          <a:stretch/>
        </p:blipFill>
        <p:spPr>
          <a:xfrm>
            <a:off x="3655825" y="2217000"/>
            <a:ext cx="1680750" cy="168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0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0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5. Tipos de modelos utilizados</a:t>
            </a:r>
            <a:endParaRPr/>
          </a:p>
        </p:txBody>
      </p:sp>
      <p:sp>
        <p:nvSpPr>
          <p:cNvPr id="142" name="Google Shape;142;p21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1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1"/>
          <p:cNvSpPr txBox="1"/>
          <p:nvPr/>
        </p:nvSpPr>
        <p:spPr>
          <a:xfrm>
            <a:off x="361900" y="979225"/>
            <a:ext cx="6167700" cy="4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s" sz="2400"/>
              <a:t>Regresión</a:t>
            </a:r>
            <a:endParaRPr b="1" sz="2400"/>
          </a:p>
          <a:p>
            <a:pPr indent="-304800" lvl="1" marL="9144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s" sz="1200">
                <a:solidFill>
                  <a:schemeClr val="dk1"/>
                </a:solidFill>
              </a:rPr>
              <a:t>K Nearest Neighbor</a:t>
            </a:r>
            <a:endParaRPr sz="12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es" sz="2400">
                <a:solidFill>
                  <a:schemeClr val="dk1"/>
                </a:solidFill>
              </a:rPr>
              <a:t>Clasificación </a:t>
            </a:r>
            <a:endParaRPr b="1" sz="2400">
              <a:solidFill>
                <a:schemeClr val="dk1"/>
              </a:solidFill>
            </a:endParaRPr>
          </a:p>
          <a:p>
            <a:pPr indent="-304800" lvl="1" marL="9144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s" sz="1200">
                <a:solidFill>
                  <a:schemeClr val="dk1"/>
                </a:solidFill>
              </a:rPr>
              <a:t>K Nearest Neighbor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s" sz="1200">
                <a:solidFill>
                  <a:schemeClr val="dk1"/>
                </a:solidFill>
              </a:rPr>
              <a:t>Random Forest Classifier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s" sz="1200">
                <a:solidFill>
                  <a:schemeClr val="dk1"/>
                </a:solidFill>
              </a:rPr>
              <a:t>Decision Tree Classifier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s" sz="1200">
                <a:solidFill>
                  <a:schemeClr val="dk1"/>
                </a:solidFill>
              </a:rPr>
              <a:t>Logistic Regression</a:t>
            </a:r>
            <a:endParaRPr sz="12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b="1" lang="es" sz="2400"/>
              <a:t>Modelos NLP</a:t>
            </a:r>
            <a:endParaRPr b="1" sz="2400"/>
          </a:p>
          <a:p>
            <a:pPr indent="-304800" lvl="1" marL="914400" rtl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es" sz="1200">
                <a:solidFill>
                  <a:schemeClr val="dk1"/>
                </a:solidFill>
              </a:rPr>
              <a:t>AFINN-165 Node-Red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s" sz="1200">
                <a:solidFill>
                  <a:schemeClr val="dk1"/>
                </a:solidFill>
              </a:rPr>
              <a:t>Twitter Roberta Base Emotion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s" sz="1200">
                <a:solidFill>
                  <a:schemeClr val="dk1"/>
                </a:solidFill>
              </a:rPr>
              <a:t>Twitter Roberta Base Sentiment</a:t>
            </a:r>
            <a:endParaRPr sz="12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b="1" lang="es" sz="2400"/>
              <a:t>Modelo de Traducción</a:t>
            </a:r>
            <a:endParaRPr b="1" sz="2400"/>
          </a:p>
          <a:p>
            <a:pPr indent="-304800" lvl="1" marL="914400" rtl="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SzPts val="1200"/>
              <a:buChar char="○"/>
            </a:pPr>
            <a:r>
              <a:rPr lang="es" sz="1200">
                <a:solidFill>
                  <a:schemeClr val="dk1"/>
                </a:solidFill>
              </a:rPr>
              <a:t>Helsinki-NLP/opus-mt-en-es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45" name="Google Shape;14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6. </a:t>
            </a:r>
            <a:r>
              <a:rPr lang="es"/>
              <a:t>Modelos Destacables</a:t>
            </a:r>
            <a:endParaRPr/>
          </a:p>
        </p:txBody>
      </p:sp>
      <p:sp>
        <p:nvSpPr>
          <p:cNvPr id="151" name="Google Shape;151;p22"/>
          <p:cNvSpPr txBox="1"/>
          <p:nvPr>
            <p:ph idx="1" type="body"/>
          </p:nvPr>
        </p:nvSpPr>
        <p:spPr>
          <a:xfrm>
            <a:off x="0" y="9484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1" marL="914400" rtl="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>
                <a:schemeClr val="dk1"/>
              </a:buClr>
              <a:buSzPts val="1200"/>
              <a:buChar char="○"/>
            </a:pPr>
            <a:r>
              <a:rPr b="1" lang="es" sz="1200">
                <a:solidFill>
                  <a:schemeClr val="dk1"/>
                </a:solidFill>
              </a:rPr>
              <a:t>Modelo NLP:</a:t>
            </a:r>
            <a:r>
              <a:rPr lang="es" sz="1200">
                <a:solidFill>
                  <a:schemeClr val="dk1"/>
                </a:solidFill>
              </a:rPr>
              <a:t> </a:t>
            </a:r>
            <a:r>
              <a:rPr lang="es" sz="1200">
                <a:solidFill>
                  <a:schemeClr val="dk1"/>
                </a:solidFill>
              </a:rPr>
              <a:t>Twitter Roberta Base Sentiment</a:t>
            </a:r>
            <a:endParaRPr/>
          </a:p>
        </p:txBody>
      </p:sp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525" y="1378775"/>
            <a:ext cx="7882949" cy="363382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6. Modelos Destacables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3"/>
          <p:cNvSpPr txBox="1"/>
          <p:nvPr>
            <p:ph idx="1" type="body"/>
          </p:nvPr>
        </p:nvSpPr>
        <p:spPr>
          <a:xfrm>
            <a:off x="0" y="9484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1" marL="914400" rtl="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>
                <a:schemeClr val="dk1"/>
              </a:buClr>
              <a:buSzPts val="1200"/>
              <a:buChar char="○"/>
            </a:pPr>
            <a:r>
              <a:rPr b="1" lang="es" sz="1200">
                <a:solidFill>
                  <a:schemeClr val="dk1"/>
                </a:solidFill>
              </a:rPr>
              <a:t>Modelo NLP:</a:t>
            </a:r>
            <a:r>
              <a:rPr lang="es" sz="1200">
                <a:solidFill>
                  <a:schemeClr val="dk1"/>
                </a:solidFill>
              </a:rPr>
              <a:t> Twitter Roberta Base Emotion</a:t>
            </a:r>
            <a:endParaRPr/>
          </a:p>
        </p:txBody>
      </p:sp>
      <p:pic>
        <p:nvPicPr>
          <p:cNvPr id="160" name="Google Shape;16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663" y="1425100"/>
            <a:ext cx="6995485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6. Modelos Destacables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4"/>
          <p:cNvSpPr txBox="1"/>
          <p:nvPr>
            <p:ph idx="1" type="body"/>
          </p:nvPr>
        </p:nvSpPr>
        <p:spPr>
          <a:xfrm>
            <a:off x="0" y="9484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1" marL="914400" rtl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b="1" lang="es" sz="1200">
                <a:solidFill>
                  <a:schemeClr val="dk1"/>
                </a:solidFill>
              </a:rPr>
              <a:t>Modelo de traducción:</a:t>
            </a:r>
            <a:r>
              <a:rPr lang="es" sz="1200">
                <a:solidFill>
                  <a:schemeClr val="dk1"/>
                </a:solidFill>
              </a:rPr>
              <a:t> </a:t>
            </a:r>
            <a:r>
              <a:rPr lang="es" sz="1200">
                <a:solidFill>
                  <a:schemeClr val="dk1"/>
                </a:solidFill>
              </a:rPr>
              <a:t>Helsinki-NLP/opus-mt-en-es</a:t>
            </a:r>
            <a:endParaRPr sz="1200">
              <a:solidFill>
                <a:schemeClr val="dk1"/>
              </a:solidFill>
            </a:endParaRPr>
          </a:p>
          <a:p>
            <a:pPr indent="0" lvl="0" marL="914400" rt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168" name="Google Shape;16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638" y="1556450"/>
            <a:ext cx="8948725" cy="280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6. Modelos Destacables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5"/>
          <p:cNvSpPr txBox="1"/>
          <p:nvPr>
            <p:ph idx="1" type="body"/>
          </p:nvPr>
        </p:nvSpPr>
        <p:spPr>
          <a:xfrm>
            <a:off x="0" y="9484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1" marL="914400" rtl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b="1" lang="es" sz="1200">
                <a:solidFill>
                  <a:schemeClr val="dk1"/>
                </a:solidFill>
              </a:rPr>
              <a:t>Modelo de clasificación:</a:t>
            </a:r>
            <a:r>
              <a:rPr lang="es" sz="1200">
                <a:solidFill>
                  <a:schemeClr val="dk1"/>
                </a:solidFill>
              </a:rPr>
              <a:t> </a:t>
            </a:r>
            <a:r>
              <a:rPr lang="es" sz="1200">
                <a:solidFill>
                  <a:schemeClr val="dk1"/>
                </a:solidFill>
              </a:rPr>
              <a:t>Logistic Regression</a:t>
            </a:r>
            <a:endParaRPr sz="1200">
              <a:solidFill>
                <a:schemeClr val="dk1"/>
              </a:solidFill>
            </a:endParaRPr>
          </a:p>
          <a:p>
            <a:pPr indent="0" lvl="0" marL="914400" rt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176" name="Google Shape;176;p25"/>
          <p:cNvPicPr preferRelativeResize="0"/>
          <p:nvPr/>
        </p:nvPicPr>
        <p:blipFill rotWithShape="1">
          <a:blip r:embed="rId3">
            <a:alphaModFix/>
          </a:blip>
          <a:srcRect b="0" l="0" r="32171" t="53942"/>
          <a:stretch/>
        </p:blipFill>
        <p:spPr>
          <a:xfrm>
            <a:off x="4985475" y="1942700"/>
            <a:ext cx="3923249" cy="267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 rotWithShape="1">
          <a:blip r:embed="rId3">
            <a:alphaModFix/>
          </a:blip>
          <a:srcRect b="47500" l="1110" r="-1109" t="-740"/>
          <a:stretch/>
        </p:blipFill>
        <p:spPr>
          <a:xfrm>
            <a:off x="-68150" y="1639825"/>
            <a:ext cx="5571276" cy="297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7. Analíticas de Reddit</a:t>
            </a:r>
            <a:endParaRPr/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0700" y="1672575"/>
            <a:ext cx="4632175" cy="299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6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6"/>
          <p:cNvSpPr txBox="1"/>
          <p:nvPr/>
        </p:nvSpPr>
        <p:spPr>
          <a:xfrm>
            <a:off x="311700" y="854675"/>
            <a:ext cx="10160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Haz click aquí para acceder todas las noticias del conflicto el día 4 de marzo de 2022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88" name="Google Shape;18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189" name="Google Shape;18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4425" y="581225"/>
            <a:ext cx="300300" cy="3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7. </a:t>
            </a:r>
            <a:r>
              <a:rPr lang="es"/>
              <a:t>Analíticas de Reddit</a:t>
            </a:r>
            <a:endParaRPr/>
          </a:p>
        </p:txBody>
      </p:sp>
      <p:sp>
        <p:nvSpPr>
          <p:cNvPr id="195" name="Google Shape;195;p27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7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5550" y="878650"/>
            <a:ext cx="4421099" cy="374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200" y="1602250"/>
            <a:ext cx="3877024" cy="2971126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7"/>
          <p:cNvSpPr txBox="1"/>
          <p:nvPr/>
        </p:nvSpPr>
        <p:spPr>
          <a:xfrm>
            <a:off x="388700" y="9394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desde que comenzó la invasión rusa el 24 de febrero</a:t>
            </a:r>
            <a:endParaRPr b="1"/>
          </a:p>
        </p:txBody>
      </p:sp>
      <p:sp>
        <p:nvSpPr>
          <p:cNvPr id="200" name="Google Shape;20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01" name="Google Shape;20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4425" y="581225"/>
            <a:ext cx="300300" cy="3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8. </a:t>
            </a:r>
            <a:r>
              <a:rPr lang="es"/>
              <a:t>Analíticas de Twitter</a:t>
            </a:r>
            <a:endParaRPr/>
          </a:p>
        </p:txBody>
      </p:sp>
      <p:sp>
        <p:nvSpPr>
          <p:cNvPr id="207" name="Google Shape;207;p28"/>
          <p:cNvSpPr txBox="1"/>
          <p:nvPr/>
        </p:nvSpPr>
        <p:spPr>
          <a:xfrm>
            <a:off x="311700" y="854675"/>
            <a:ext cx="10160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chemeClr val="dk1"/>
                </a:solidFill>
              </a:rPr>
              <a:t>Cantidad de tuits en función del idioma:</a:t>
            </a:r>
            <a:endParaRPr sz="1100"/>
          </a:p>
        </p:txBody>
      </p:sp>
      <p:sp>
        <p:nvSpPr>
          <p:cNvPr id="208" name="Google Shape;208;p28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8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475" y="1361250"/>
            <a:ext cx="6621351" cy="332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12" name="Google Shape;21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4425" y="554376"/>
            <a:ext cx="354000" cy="35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8. Analíticas de Twitter</a:t>
            </a:r>
            <a:endParaRPr/>
          </a:p>
        </p:txBody>
      </p:sp>
      <p:sp>
        <p:nvSpPr>
          <p:cNvPr id="218" name="Google Shape;218;p29"/>
          <p:cNvSpPr txBox="1"/>
          <p:nvPr/>
        </p:nvSpPr>
        <p:spPr>
          <a:xfrm>
            <a:off x="311700" y="854675"/>
            <a:ext cx="10160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</a:rPr>
              <a:t>Los hastags más utilizados:</a:t>
            </a:r>
            <a:endParaRPr sz="1100"/>
          </a:p>
        </p:txBody>
      </p:sp>
      <p:sp>
        <p:nvSpPr>
          <p:cNvPr id="219" name="Google Shape;219;p29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9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29"/>
          <p:cNvPicPr preferRelativeResize="0"/>
          <p:nvPr/>
        </p:nvPicPr>
        <p:blipFill rotWithShape="1">
          <a:blip r:embed="rId3">
            <a:alphaModFix/>
          </a:blip>
          <a:srcRect b="4760" l="2180" r="-2179" t="-4760"/>
          <a:stretch/>
        </p:blipFill>
        <p:spPr>
          <a:xfrm>
            <a:off x="152400" y="1422675"/>
            <a:ext cx="8839199" cy="307305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223" name="Google Shape;22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4425" y="554376"/>
            <a:ext cx="354000" cy="35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0"/>
          <p:cNvPicPr preferRelativeResize="0"/>
          <p:nvPr/>
        </p:nvPicPr>
        <p:blipFill rotWithShape="1">
          <a:blip r:embed="rId3">
            <a:alphaModFix/>
          </a:blip>
          <a:srcRect b="20876" l="0" r="0" t="20876"/>
          <a:stretch/>
        </p:blipFill>
        <p:spPr>
          <a:xfrm>
            <a:off x="195200" y="1236788"/>
            <a:ext cx="8316064" cy="298831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0"/>
          <p:cNvSpPr txBox="1"/>
          <p:nvPr/>
        </p:nvSpPr>
        <p:spPr>
          <a:xfrm>
            <a:off x="2117450" y="608300"/>
            <a:ext cx="417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Mongo Express</a:t>
            </a:r>
            <a:endParaRPr/>
          </a:p>
        </p:txBody>
      </p:sp>
      <p:pic>
        <p:nvPicPr>
          <p:cNvPr id="230" name="Google Shape;23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8400" y="522760"/>
            <a:ext cx="571275" cy="5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0"/>
          <p:cNvSpPr txBox="1"/>
          <p:nvPr/>
        </p:nvSpPr>
        <p:spPr>
          <a:xfrm>
            <a:off x="3128775" y="4460275"/>
            <a:ext cx="267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1 MILLÓN DE TWEETS</a:t>
            </a:r>
            <a:endParaRPr sz="1800"/>
          </a:p>
        </p:txBody>
      </p:sp>
      <p:sp>
        <p:nvSpPr>
          <p:cNvPr id="232" name="Google Shape;232;p30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0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0"/>
          <p:cNvSpPr txBox="1"/>
          <p:nvPr/>
        </p:nvSpPr>
        <p:spPr>
          <a:xfrm>
            <a:off x="333800" y="433750"/>
            <a:ext cx="7330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chemeClr val="dk1"/>
                </a:solidFill>
              </a:rPr>
              <a:t>9</a:t>
            </a:r>
            <a:r>
              <a:rPr lang="es" sz="2800">
                <a:solidFill>
                  <a:schemeClr val="dk1"/>
                </a:solidFill>
              </a:rPr>
              <a:t>. MongoDB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5" name="Google Shape;23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1"/>
          <p:cNvSpPr txBox="1"/>
          <p:nvPr/>
        </p:nvSpPr>
        <p:spPr>
          <a:xfrm>
            <a:off x="2350175" y="1050663"/>
            <a:ext cx="417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Mongo Express</a:t>
            </a:r>
            <a:endParaRPr/>
          </a:p>
        </p:txBody>
      </p:sp>
      <p:pic>
        <p:nvPicPr>
          <p:cNvPr id="241" name="Google Shape;24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1125" y="965123"/>
            <a:ext cx="571275" cy="57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4150" y="1716200"/>
            <a:ext cx="1965350" cy="196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1"/>
          <p:cNvSpPr txBox="1"/>
          <p:nvPr/>
        </p:nvSpPr>
        <p:spPr>
          <a:xfrm>
            <a:off x="3936275" y="1285875"/>
            <a:ext cx="100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Pymongo</a:t>
            </a:r>
            <a:endParaRPr b="1"/>
          </a:p>
        </p:txBody>
      </p:sp>
      <p:pic>
        <p:nvPicPr>
          <p:cNvPr id="244" name="Google Shape;24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7073" y="3711675"/>
            <a:ext cx="2119491" cy="571274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1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1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1"/>
          <p:cNvSpPr txBox="1"/>
          <p:nvPr/>
        </p:nvSpPr>
        <p:spPr>
          <a:xfrm>
            <a:off x="333800" y="433750"/>
            <a:ext cx="3185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chemeClr val="dk1"/>
                </a:solidFill>
              </a:rPr>
              <a:t>9. MongoDB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"/>
          <p:cNvSpPr txBox="1"/>
          <p:nvPr/>
        </p:nvSpPr>
        <p:spPr>
          <a:xfrm>
            <a:off x="1561650" y="1193500"/>
            <a:ext cx="6020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/>
              <a:t>STREAMING TIME!</a:t>
            </a:r>
            <a:endParaRPr sz="4800"/>
          </a:p>
        </p:txBody>
      </p:sp>
      <p:pic>
        <p:nvPicPr>
          <p:cNvPr id="254" name="Google Shape;25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5825" y="2217000"/>
            <a:ext cx="1680750" cy="168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2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2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2"/>
          <p:cNvSpPr txBox="1"/>
          <p:nvPr/>
        </p:nvSpPr>
        <p:spPr>
          <a:xfrm>
            <a:off x="333800" y="433750"/>
            <a:ext cx="7330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chemeClr val="dk1"/>
                </a:solidFill>
              </a:rPr>
              <a:t>10</a:t>
            </a:r>
            <a:r>
              <a:rPr lang="es" sz="2800">
                <a:solidFill>
                  <a:schemeClr val="dk1"/>
                </a:solidFill>
              </a:rPr>
              <a:t>. Node-RED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58" name="Google Shape;25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 txBox="1"/>
          <p:nvPr>
            <p:ph type="title"/>
          </p:nvPr>
        </p:nvSpPr>
        <p:spPr>
          <a:xfrm>
            <a:off x="396275" y="477300"/>
            <a:ext cx="3322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11. Flujos Node-RED</a:t>
            </a:r>
            <a:endParaRPr/>
          </a:p>
        </p:txBody>
      </p:sp>
      <p:pic>
        <p:nvPicPr>
          <p:cNvPr id="264" name="Google Shape;26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4550" y="563463"/>
            <a:ext cx="400375" cy="4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3"/>
          <p:cNvPicPr preferRelativeResize="0"/>
          <p:nvPr/>
        </p:nvPicPr>
        <p:blipFill rotWithShape="1">
          <a:blip r:embed="rId4">
            <a:alphaModFix/>
          </a:blip>
          <a:srcRect b="29218" l="0" r="2353" t="0"/>
          <a:stretch/>
        </p:blipFill>
        <p:spPr>
          <a:xfrm>
            <a:off x="-30425" y="1261525"/>
            <a:ext cx="9174426" cy="388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3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3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4200" y="536578"/>
            <a:ext cx="454151" cy="45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325" y="1137800"/>
            <a:ext cx="7415425" cy="381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4"/>
          <p:cNvSpPr txBox="1"/>
          <p:nvPr>
            <p:ph type="title"/>
          </p:nvPr>
        </p:nvSpPr>
        <p:spPr>
          <a:xfrm>
            <a:off x="396275" y="477300"/>
            <a:ext cx="417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12. Análisis en tiempo real</a:t>
            </a:r>
            <a:endParaRPr/>
          </a:p>
        </p:txBody>
      </p:sp>
      <p:sp>
        <p:nvSpPr>
          <p:cNvPr id="276" name="Google Shape;276;p34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4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8" name="Google Shape;27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54550" y="563463"/>
            <a:ext cx="400375" cy="4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2250" y="1668004"/>
            <a:ext cx="2419350" cy="114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5"/>
          <p:cNvSpPr txBox="1"/>
          <p:nvPr/>
        </p:nvSpPr>
        <p:spPr>
          <a:xfrm>
            <a:off x="3163125" y="277900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AFINN-165 </a:t>
            </a:r>
            <a:endParaRPr sz="3600"/>
          </a:p>
        </p:txBody>
      </p:sp>
      <p:sp>
        <p:nvSpPr>
          <p:cNvPr id="286" name="Google Shape;286;p35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5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8" name="Google Shape;28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4550" y="563463"/>
            <a:ext cx="400375" cy="4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4200" y="536578"/>
            <a:ext cx="454151" cy="45415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5"/>
          <p:cNvSpPr txBox="1"/>
          <p:nvPr>
            <p:ph type="title"/>
          </p:nvPr>
        </p:nvSpPr>
        <p:spPr>
          <a:xfrm>
            <a:off x="396275" y="477300"/>
            <a:ext cx="417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12. Análisis en tiempo real</a:t>
            </a:r>
            <a:endParaRPr/>
          </a:p>
        </p:txBody>
      </p:sp>
      <p:sp>
        <p:nvSpPr>
          <p:cNvPr id="291" name="Google Shape;291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6"/>
          <p:cNvPicPr preferRelativeResize="0"/>
          <p:nvPr/>
        </p:nvPicPr>
        <p:blipFill rotWithShape="1">
          <a:blip r:embed="rId3">
            <a:alphaModFix/>
          </a:blip>
          <a:srcRect b="93466" l="0" r="30613" t="0"/>
          <a:stretch/>
        </p:blipFill>
        <p:spPr>
          <a:xfrm>
            <a:off x="150475" y="2654925"/>
            <a:ext cx="2523775" cy="5079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6"/>
          <p:cNvSpPr txBox="1"/>
          <p:nvPr/>
        </p:nvSpPr>
        <p:spPr>
          <a:xfrm>
            <a:off x="-574950" y="1053750"/>
            <a:ext cx="9895500" cy="1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899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dk1"/>
                </a:solidFill>
              </a:rPr>
              <a:t>Lets send Ukraine a singular nuke I dont care how stupid the idea is just fucking do it\ni wanna see what they gon do with it.</a:t>
            </a:r>
            <a:endParaRPr sz="1000">
              <a:solidFill>
                <a:schemeClr val="dk1"/>
              </a:solidFill>
            </a:endParaRPr>
          </a:p>
          <a:p>
            <a:pPr indent="0" lvl="0" marL="899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dk1"/>
                </a:solidFill>
              </a:rPr>
              <a:t>Enviemos a Ucrania una bomba nuclear singular, no me importa lo estúpida que sea la idea, pero hagámoslo, quiero ver lo que van a hacer con ella.</a:t>
            </a:r>
            <a:endParaRPr sz="1000">
              <a:solidFill>
                <a:schemeClr val="dk1"/>
              </a:solidFill>
            </a:endParaRPr>
          </a:p>
          <a:p>
            <a:pPr indent="0" lvl="0" marL="899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899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899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8999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298" name="Google Shape;298;p36"/>
          <p:cNvPicPr preferRelativeResize="0"/>
          <p:nvPr/>
        </p:nvPicPr>
        <p:blipFill rotWithShape="1">
          <a:blip r:embed="rId3">
            <a:alphaModFix/>
          </a:blip>
          <a:srcRect b="32605" l="0" r="38879" t="6210"/>
          <a:stretch/>
        </p:blipFill>
        <p:spPr>
          <a:xfrm>
            <a:off x="2727825" y="1741548"/>
            <a:ext cx="1423900" cy="3046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6"/>
          <p:cNvPicPr preferRelativeResize="0"/>
          <p:nvPr/>
        </p:nvPicPr>
        <p:blipFill rotWithShape="1">
          <a:blip r:embed="rId3">
            <a:alphaModFix/>
          </a:blip>
          <a:srcRect b="21705" l="1738" r="55954" t="67178"/>
          <a:stretch/>
        </p:blipFill>
        <p:spPr>
          <a:xfrm>
            <a:off x="4268325" y="2424638"/>
            <a:ext cx="1423900" cy="79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6"/>
          <p:cNvPicPr preferRelativeResize="0"/>
          <p:nvPr/>
        </p:nvPicPr>
        <p:blipFill rotWithShape="1">
          <a:blip r:embed="rId3">
            <a:alphaModFix/>
          </a:blip>
          <a:srcRect b="0" l="0" r="38582" t="78631"/>
          <a:stretch/>
        </p:blipFill>
        <p:spPr>
          <a:xfrm>
            <a:off x="6819775" y="2310725"/>
            <a:ext cx="1517475" cy="112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4550" y="563463"/>
            <a:ext cx="400375" cy="4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6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6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Google Shape;30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4200" y="536578"/>
            <a:ext cx="454151" cy="45415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6"/>
          <p:cNvSpPr txBox="1"/>
          <p:nvPr>
            <p:ph type="title"/>
          </p:nvPr>
        </p:nvSpPr>
        <p:spPr>
          <a:xfrm>
            <a:off x="396275" y="477300"/>
            <a:ext cx="417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12. Análisis en tiempo real</a:t>
            </a:r>
            <a:endParaRPr/>
          </a:p>
        </p:txBody>
      </p:sp>
      <p:sp>
        <p:nvSpPr>
          <p:cNvPr id="306" name="Google Shape;30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"/>
          <p:cNvSpPr txBox="1"/>
          <p:nvPr>
            <p:ph type="title"/>
          </p:nvPr>
        </p:nvSpPr>
        <p:spPr>
          <a:xfrm>
            <a:off x="2249850" y="431975"/>
            <a:ext cx="4903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Vamos a comprobarlo…</a:t>
            </a:r>
            <a:endParaRPr/>
          </a:p>
        </p:txBody>
      </p:sp>
      <p:pic>
        <p:nvPicPr>
          <p:cNvPr id="312" name="Google Shape;31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875" y="959325"/>
            <a:ext cx="7753777" cy="38169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7"/>
          <p:cNvSpPr/>
          <p:nvPr/>
        </p:nvSpPr>
        <p:spPr>
          <a:xfrm>
            <a:off x="0" y="0"/>
            <a:ext cx="7476000" cy="4773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7"/>
          <p:cNvSpPr/>
          <p:nvPr/>
        </p:nvSpPr>
        <p:spPr>
          <a:xfrm>
            <a:off x="7266996" y="0"/>
            <a:ext cx="1877100" cy="477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5" name="Google Shape;31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7175" y="518125"/>
            <a:ext cx="400375" cy="4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3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1700" y="1415550"/>
            <a:ext cx="1680750" cy="168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8"/>
          <p:cNvSpPr txBox="1"/>
          <p:nvPr/>
        </p:nvSpPr>
        <p:spPr>
          <a:xfrm>
            <a:off x="669875" y="1809475"/>
            <a:ext cx="3564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/>
              <a:t>Acceder a todos los dashboards en tiempo real</a:t>
            </a:r>
            <a:endParaRPr sz="2100"/>
          </a:p>
        </p:txBody>
      </p:sp>
      <p:sp>
        <p:nvSpPr>
          <p:cNvPr id="323" name="Google Shape;323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s"/>
              <a:t>13. Posibles Amplicaciones</a:t>
            </a:r>
            <a:endParaRPr/>
          </a:p>
        </p:txBody>
      </p:sp>
      <p:sp>
        <p:nvSpPr>
          <p:cNvPr id="329" name="Google Shape;329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r>
              <a:rPr lang="es" sz="1300">
                <a:solidFill>
                  <a:schemeClr val="dk1"/>
                </a:solidFill>
              </a:rPr>
              <a:t>En la traducción el hecho de traducir todos y cada uno de los tuits.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r>
              <a:rPr lang="es" sz="1300">
                <a:solidFill>
                  <a:schemeClr val="dk1"/>
                </a:solidFill>
              </a:rPr>
              <a:t>Recoger desde node-red directamente los campos que se deseaban antes de pasarlo por la libreta Jupyter.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r>
              <a:rPr lang="es" sz="1300">
                <a:solidFill>
                  <a:schemeClr val="dk1"/>
                </a:solidFill>
              </a:rPr>
              <a:t>Realizar más dashboards para mostrar más análisis y asimismo extraer más conclusiones.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r>
              <a:rPr lang="es" sz="1300">
                <a:solidFill>
                  <a:schemeClr val="dk1"/>
                </a:solidFill>
              </a:rPr>
              <a:t>Elaborar las libretas más eficaz de datos con Pandas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330" name="Google Shape;330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0"/>
          <p:cNvSpPr txBox="1"/>
          <p:nvPr>
            <p:ph type="title"/>
          </p:nvPr>
        </p:nvSpPr>
        <p:spPr>
          <a:xfrm>
            <a:off x="731200" y="1829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300"/>
              <a:t>14. </a:t>
            </a:r>
            <a:r>
              <a:rPr lang="es" sz="3300"/>
              <a:t>Evaluación y conclusiones finales</a:t>
            </a:r>
            <a:endParaRPr sz="3300"/>
          </a:p>
        </p:txBody>
      </p:sp>
      <p:sp>
        <p:nvSpPr>
          <p:cNvPr id="336" name="Google Shape;336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